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3"/>
  </p:notesMasterIdLst>
  <p:handoutMasterIdLst>
    <p:handoutMasterId r:id="rId44"/>
  </p:handoutMasterIdLst>
  <p:sldIdLst>
    <p:sldId id="261"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7" r:id="rId30"/>
    <p:sldId id="308" r:id="rId31"/>
    <p:sldId id="309" r:id="rId32"/>
    <p:sldId id="310" r:id="rId33"/>
    <p:sldId id="311" r:id="rId34"/>
    <p:sldId id="312" r:id="rId35"/>
    <p:sldId id="313" r:id="rId36"/>
    <p:sldId id="314" r:id="rId37"/>
    <p:sldId id="315" r:id="rId38"/>
    <p:sldId id="316" r:id="rId39"/>
    <p:sldId id="317" r:id="rId40"/>
    <p:sldId id="278" r:id="rId41"/>
    <p:sldId id="318" r:id="rId42"/>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6" d="100"/>
          <a:sy n="96" d="100"/>
        </p:scale>
        <p:origin x="96" y="10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1/3/2015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19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28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1/3/2015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1/3/2015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1/3/2015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1/3/2015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1/3/2015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1/3/2015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1/3/2015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1/3/2015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1/3/2015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1/3/2015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1/3/2015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1/3/2015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a:t>
            </a:r>
            <a:r>
              <a:rPr lang="en-US" dirty="0" smtClean="0">
                <a:latin typeface="News Gothic Com Thin" charset="0"/>
              </a:rPr>
              <a:t>| </a:t>
            </a:r>
            <a:r>
              <a:rPr lang="en-US" dirty="0" smtClean="0">
                <a:latin typeface="News Gothic Com Thin" charset="0"/>
              </a:rPr>
              <a:t>@</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smtClean="0">
                <a:latin typeface="News Gothic Com Thin" panose="020B0204030503020204" pitchFamily="34" charset="0"/>
                <a:cs typeface="News Gothic Com Thin" panose="020B0204030503020204" pitchFamily="34" charset="0"/>
              </a:rPr>
              <a:t>Arrange</a:t>
            </a:r>
          </a:p>
          <a:p>
            <a:pPr lvl="1"/>
            <a:r>
              <a:rPr lang="en-US" smtClean="0">
                <a:latin typeface="News Gothic Com Thin" panose="020B0204030503020204" pitchFamily="34" charset="0"/>
                <a:cs typeface="News Gothic Com Thin" panose="020B0204030503020204" pitchFamily="34" charset="0"/>
              </a:rPr>
              <a:t>Set up the test’s initial state</a:t>
            </a:r>
          </a:p>
          <a:p>
            <a:r>
              <a:rPr lang="en-US" smtClean="0">
                <a:latin typeface="News Gothic Com Thin" panose="020B0204030503020204" pitchFamily="34" charset="0"/>
                <a:cs typeface="News Gothic Com Thin" panose="020B0204030503020204" pitchFamily="34" charset="0"/>
              </a:rPr>
              <a:t>Act</a:t>
            </a:r>
          </a:p>
          <a:p>
            <a:pPr lvl="1"/>
            <a:r>
              <a:rPr lang="en-US" smtClean="0">
                <a:latin typeface="News Gothic Com Thin" panose="020B0204030503020204" pitchFamily="34" charset="0"/>
                <a:cs typeface="News Gothic Com Thin" panose="020B0204030503020204" pitchFamily="34" charset="0"/>
              </a:rPr>
              <a:t>Perform the action you wish to test</a:t>
            </a:r>
          </a:p>
          <a:p>
            <a:r>
              <a:rPr lang="en-US" smtClean="0">
                <a:latin typeface="News Gothic Com Thin" panose="020B0204030503020204" pitchFamily="34" charset="0"/>
                <a:cs typeface="News Gothic Com Thin" panose="020B0204030503020204" pitchFamily="34" charset="0"/>
              </a:rPr>
              <a:t>Assert</a:t>
            </a:r>
          </a:p>
          <a:p>
            <a:pPr lvl="1"/>
            <a:r>
              <a:rPr lang="en-US"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0354" name="TextBox 1"/>
          <p:cNvSpPr txBox="1">
            <a:spLocks noChangeArrowheads="1"/>
          </p:cNvSpPr>
          <p:nvPr/>
        </p:nvSpPr>
        <p:spPr bwMode="auto">
          <a:xfrm>
            <a:off x="5192714" y="4344592"/>
            <a:ext cx="280828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http://www.flickr.com/photos/menlopics/3928250043/</a:t>
            </a:r>
          </a:p>
        </p:txBody>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sp>
        <p:nvSpPr>
          <p:cNvPr id="101378" name="Content Placeholder 1"/>
          <p:cNvSpPr>
            <a:spLocks noGrp="1"/>
          </p:cNvSpPr>
          <p:nvPr>
            <p:ph type="body" idx="1"/>
          </p:nvPr>
        </p:nvSpPr>
        <p:spPr/>
        <p:txBody>
          <a:bodyPr/>
          <a:lstStyle/>
          <a:p>
            <a:endParaRPr lang="en-US" smtClean="0">
              <a:latin typeface="News Gothic Com Thin" panose="020B0204030503020204" pitchFamily="34" charset="0"/>
              <a:cs typeface="News Gothic Com Thin" panose="020B0204030503020204" pitchFamily="34" charset="0"/>
            </a:endParaRP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 descr="C:\Dev\SteveSmith\Introduction to Pair Programming\doc\Images\315466291_8889dc21c7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9" y="1756172"/>
            <a:ext cx="6804025" cy="353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descr="C:\Dev\SteveSmith\Introduction to Pair Programming\doc\Images\3928250043_a0d22c9c44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1864519"/>
            <a:ext cx="6192837" cy="3484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Tests are useless when not run</a:t>
            </a:r>
          </a:p>
          <a:p>
            <a:r>
              <a:rPr lang="en-US" sz="2400" smtClean="0">
                <a:latin typeface="News Gothic Com Thin" panose="020B0204030503020204" pitchFamily="34" charset="0"/>
                <a:cs typeface="News Gothic Com Thin" panose="020B0204030503020204" pitchFamily="34" charset="0"/>
              </a:rPr>
              <a:t>Manual tests are likely to be skipped</a:t>
            </a:r>
          </a:p>
          <a:p>
            <a:r>
              <a:rPr lang="en-US" sz="2400" smtClean="0">
                <a:latin typeface="News Gothic Com Thin" panose="020B0204030503020204" pitchFamily="34" charset="0"/>
                <a:cs typeface="News Gothic Com Thin" panose="020B0204030503020204" pitchFamily="34" charset="0"/>
              </a:rPr>
              <a:t>Run automated tests constantly</a:t>
            </a:r>
          </a:p>
          <a:p>
            <a:r>
              <a:rPr lang="en-US" sz="240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Mundane </a:t>
            </a:r>
            <a:r>
              <a:rPr lang="en-US" sz="2400" dirty="0" smtClean="0">
                <a:latin typeface="News Gothic Com Thin" panose="020B0204030503020204" pitchFamily="34" charset="0"/>
                <a:cs typeface="News Gothic Com Thin" panose="020B0204030503020204" pitchFamily="34" charset="0"/>
              </a:rPr>
              <a:t>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you’re sick!</a:t>
            </a:r>
          </a:p>
          <a:p>
            <a:pPr lvl="1"/>
            <a:r>
              <a:rPr lang="en-US" sz="2400"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Unit Tests</a:t>
            </a:r>
          </a:p>
          <a:p>
            <a:r>
              <a:rPr lang="en-US" sz="2400" smtClean="0">
                <a:latin typeface="News Gothic Com Thin" panose="020B0204030503020204" pitchFamily="34" charset="0"/>
                <a:cs typeface="News Gothic Com Thin" panose="020B0204030503020204" pitchFamily="34" charset="0"/>
              </a:rPr>
              <a:t>Integration Tests</a:t>
            </a:r>
          </a:p>
          <a:p>
            <a:r>
              <a:rPr lang="en-US" sz="2400" smtClean="0">
                <a:latin typeface="News Gothic Com Thin" panose="020B0204030503020204" pitchFamily="34" charset="0"/>
                <a:cs typeface="News Gothic Com Thin" panose="020B0204030503020204" pitchFamily="34" charset="0"/>
              </a:rPr>
              <a:t>Acceptance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endParaRPr lang="en-US" dirty="0"/>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endParaRPr lang="en-US" dirty="0"/>
          </a:p>
          <a:p>
            <a:pPr marL="0" indent="0">
              <a:buNone/>
            </a:pPr>
            <a:r>
              <a:rPr lang="en-US" dirty="0"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Acceptance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Verify behavior of entire features</a:t>
            </a:r>
          </a:p>
          <a:p>
            <a:r>
              <a:rPr lang="en-US" sz="2400" smtClean="0">
                <a:latin typeface="News Gothic Com Thin" panose="020B0204030503020204" pitchFamily="34" charset="0"/>
                <a:cs typeface="News Gothic Com Thin" panose="020B0204030503020204" pitchFamily="34" charset="0"/>
              </a:rPr>
              <a:t>Slow, but still automated (ideally)</a:t>
            </a:r>
          </a:p>
          <a:p>
            <a:r>
              <a:rPr lang="en-US" sz="2400" smtClean="0">
                <a:latin typeface="News Gothic Com Thin" panose="020B0204030503020204" pitchFamily="34" charset="0"/>
                <a:cs typeface="News Gothic Com Thin" panose="020B0204030503020204" pitchFamily="34" charset="0"/>
              </a:rPr>
              <a:t>Should be defined by customer</a:t>
            </a:r>
          </a:p>
          <a:p>
            <a:pPr lvl="1"/>
            <a:r>
              <a:rPr lang="en-US" sz="2000" smtClean="0">
                <a:latin typeface="News Gothic Com Thin" panose="020B0204030503020204" pitchFamily="34" charset="0"/>
                <a:cs typeface="News Gothic Com Thin" panose="020B0204030503020204" pitchFamily="34" charset="0"/>
              </a:rPr>
              <a:t>May even be written by customer</a:t>
            </a:r>
          </a:p>
          <a:p>
            <a:r>
              <a:rPr lang="en-US" sz="2400" smtClean="0">
                <a:latin typeface="News Gothic Com Thin" panose="020B0204030503020204" pitchFamily="34" charset="0"/>
                <a:cs typeface="News Gothic Com Thin" panose="020B0204030503020204" pitchFamily="34" charset="0"/>
              </a:rPr>
              <a:t>Ideally run before every commit</a:t>
            </a:r>
          </a:p>
          <a:p>
            <a:pPr lvl="1"/>
            <a:r>
              <a:rPr lang="en-US" sz="200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743</TotalTime>
  <Words>1227</Words>
  <Application>Microsoft Office PowerPoint</Application>
  <PresentationFormat>On-screen Show (16:9)</PresentationFormat>
  <Paragraphs>244</Paragraphs>
  <Slides>41</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Acceptance Tests</vt:lpstr>
      <vt:lpstr>What should we test?</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65</cp:revision>
  <dcterms:created xsi:type="dcterms:W3CDTF">2013-09-03T09:24:59Z</dcterms:created>
  <dcterms:modified xsi:type="dcterms:W3CDTF">2015-01-03T21:22:03Z</dcterms:modified>
</cp:coreProperties>
</file>